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3" r:id="rId40"/>
    <p:sldId id="29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59" autoAdjust="0"/>
    <p:restoredTop sz="86413" autoAdjust="0"/>
  </p:normalViewPr>
  <p:slideViewPr>
    <p:cSldViewPr>
      <p:cViewPr varScale="1">
        <p:scale>
          <a:sx n="94" d="100"/>
          <a:sy n="94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20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FF135A4-2497-458B-93B7-21B1E03D6B05}" type="datetimeFigureOut">
              <a:rPr lang="ko-KR" altLang="en-US" smtClean="0"/>
              <a:pPr/>
              <a:t>2013-11-03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4AD530AA-17FB-4833-877A-A35C524AED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marL="484632" algn="l" rtl="0" eaLnBrk="1" latinLnBrk="1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1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1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1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1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1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1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1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ilbo.com/news/articleView.html?idxno=11095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000" dirty="0" smtClean="0"/>
              <a:t>Final Project (Week 2)</a:t>
            </a:r>
            <a:endParaRPr lang="ko-KR" altLang="en-US" sz="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2536042"/>
          </a:xfrm>
        </p:spPr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STATMANIA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200903877 </a:t>
            </a:r>
            <a:r>
              <a:rPr lang="ko-KR" altLang="en-US" dirty="0" smtClean="0"/>
              <a:t>황 성 윤</a:t>
            </a:r>
            <a:endParaRPr lang="en-US" altLang="ko-KR" dirty="0" smtClean="0"/>
          </a:p>
          <a:p>
            <a:r>
              <a:rPr lang="en-US" altLang="ko-KR" dirty="0" smtClean="0"/>
              <a:t>201103594 </a:t>
            </a:r>
            <a:r>
              <a:rPr lang="ko-KR" altLang="en-US" dirty="0" smtClean="0"/>
              <a:t>최 재 혁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257850"/>
          </a:xfrm>
        </p:spPr>
        <p:txBody>
          <a:bodyPr/>
          <a:lstStyle/>
          <a:p>
            <a:r>
              <a:rPr lang="en-US" altLang="ko-KR" dirty="0" smtClean="0"/>
              <a:t>           </a:t>
            </a:r>
            <a:r>
              <a:rPr lang="en-US" altLang="ko-KR" sz="8800" dirty="0" smtClean="0"/>
              <a:t>Analysis 1</a:t>
            </a:r>
            <a:endParaRPr lang="ko-KR" alt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329858"/>
          </a:xfrm>
        </p:spPr>
        <p:txBody>
          <a:bodyPr/>
          <a:lstStyle/>
          <a:p>
            <a:r>
              <a:rPr lang="en-US" altLang="ko-KR" dirty="0" smtClean="0"/>
              <a:t>                    Question </a:t>
            </a:r>
            <a:r>
              <a:rPr lang="en-US" altLang="ko-KR" dirty="0" smtClean="0"/>
              <a:t>1 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</a:t>
            </a:r>
            <a:r>
              <a:rPr lang="ko-KR" altLang="en-US" dirty="0" smtClean="0"/>
              <a:t>연도에 </a:t>
            </a:r>
            <a:r>
              <a:rPr lang="ko-KR" altLang="en-US" dirty="0" smtClean="0"/>
              <a:t>따라 </a:t>
            </a:r>
            <a:r>
              <a:rPr lang="ko-KR" altLang="en-US" dirty="0" smtClean="0"/>
              <a:t>취학률은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          변화가 </a:t>
            </a:r>
            <a:r>
              <a:rPr lang="ko-KR" altLang="en-US" dirty="0" smtClean="0"/>
              <a:t>있었을까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432576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356992"/>
            <a:ext cx="4326632" cy="324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Boxplot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4941168"/>
            <a:ext cx="8291264" cy="130723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smtClean="0"/>
              <a:t>&gt; </a:t>
            </a:r>
            <a:r>
              <a:rPr lang="en-US" altLang="ko-KR" sz="2000" dirty="0" err="1" smtClean="0"/>
              <a:t>boxplot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percent~year,data</a:t>
            </a:r>
            <a:r>
              <a:rPr lang="en-US" altLang="ko-KR" sz="2000" dirty="0" smtClean="0"/>
              <a:t>=</a:t>
            </a:r>
            <a:r>
              <a:rPr lang="en-US" altLang="ko-KR" sz="2000" dirty="0" err="1" smtClean="0"/>
              <a:t>final,col</a:t>
            </a:r>
            <a:r>
              <a:rPr lang="en-US" altLang="ko-KR" sz="2000" dirty="0" smtClean="0"/>
              <a:t>="</a:t>
            </a:r>
            <a:r>
              <a:rPr lang="en-US" altLang="ko-KR" sz="2000" dirty="0" err="1" smtClean="0"/>
              <a:t>green",main</a:t>
            </a:r>
            <a:r>
              <a:rPr lang="en-US" altLang="ko-KR" sz="2000" dirty="0" smtClean="0"/>
              <a:t>="</a:t>
            </a:r>
            <a:r>
              <a:rPr lang="en-US" altLang="ko-KR" sz="2000" dirty="0" err="1" smtClean="0"/>
              <a:t>Boxplot</a:t>
            </a:r>
            <a:r>
              <a:rPr lang="en-US" altLang="ko-KR" sz="2000" dirty="0" smtClean="0"/>
              <a:t> for percent by </a:t>
            </a:r>
            <a:r>
              <a:rPr lang="en-US" altLang="ko-KR" sz="2000" dirty="0" err="1" smtClean="0"/>
              <a:t>year",xlab</a:t>
            </a:r>
            <a:r>
              <a:rPr lang="en-US" altLang="ko-KR" sz="2000" dirty="0" smtClean="0"/>
              <a:t>="</a:t>
            </a:r>
            <a:r>
              <a:rPr lang="ko-KR" altLang="en-US" sz="2000" dirty="0" smtClean="0"/>
              <a:t>년도</a:t>
            </a:r>
            <a:r>
              <a:rPr lang="en-US" altLang="ko-KR" sz="2000" dirty="0" smtClean="0"/>
              <a:t>",</a:t>
            </a:r>
            <a:r>
              <a:rPr lang="en-US" altLang="ko-KR" sz="2000" dirty="0" err="1" smtClean="0"/>
              <a:t>ylab</a:t>
            </a:r>
            <a:r>
              <a:rPr lang="en-US" altLang="ko-KR" sz="2000" dirty="0" smtClean="0"/>
              <a:t>="</a:t>
            </a:r>
            <a:r>
              <a:rPr lang="ko-KR" altLang="en-US" sz="2000" dirty="0" smtClean="0"/>
              <a:t>취학률</a:t>
            </a:r>
            <a:r>
              <a:rPr lang="en-US" altLang="ko-KR" sz="2000" dirty="0" smtClean="0"/>
              <a:t>")</a:t>
            </a:r>
          </a:p>
          <a:p>
            <a:r>
              <a:rPr lang="en-US" altLang="ko-KR" sz="2000" dirty="0" smtClean="0"/>
              <a:t>06~08</a:t>
            </a:r>
            <a:r>
              <a:rPr lang="ko-KR" altLang="en-US" sz="2000" dirty="0" smtClean="0"/>
              <a:t>년에는 저조했지만</a:t>
            </a:r>
            <a:r>
              <a:rPr lang="en-US" altLang="ko-KR" sz="2000" dirty="0" smtClean="0"/>
              <a:t> 09</a:t>
            </a:r>
            <a:r>
              <a:rPr lang="ko-KR" altLang="en-US" sz="2000" dirty="0" smtClean="0"/>
              <a:t>년부터 눈에 띄게 취학률이 올라감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 (‘</a:t>
            </a:r>
            <a:r>
              <a:rPr lang="ko-KR" altLang="en-US" sz="2000" dirty="0" smtClean="0">
                <a:solidFill>
                  <a:srgbClr val="FF0000"/>
                </a:solidFill>
              </a:rPr>
              <a:t>제 나이 입학</a:t>
            </a:r>
            <a:r>
              <a:rPr lang="en-US" altLang="ko-KR" sz="2000" dirty="0" smtClean="0">
                <a:solidFill>
                  <a:srgbClr val="FF0000"/>
                </a:solidFill>
              </a:rPr>
              <a:t>’</a:t>
            </a:r>
            <a:r>
              <a:rPr lang="ko-KR" altLang="en-US" sz="2000" dirty="0" smtClean="0">
                <a:solidFill>
                  <a:srgbClr val="FF0000"/>
                </a:solidFill>
              </a:rPr>
              <a:t>으로의 회귀가 영향을 준 것으로 보여짐</a:t>
            </a:r>
            <a:r>
              <a:rPr lang="en-US" altLang="ko-KR" sz="2000" dirty="0" smtClean="0">
                <a:solidFill>
                  <a:srgbClr val="FF0000"/>
                </a:solidFill>
              </a:rPr>
              <a:t>.)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35292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4857752" y="2071678"/>
            <a:ext cx="3500462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018366"/>
          </a:xfrm>
        </p:spPr>
        <p:txBody>
          <a:bodyPr/>
          <a:lstStyle/>
          <a:p>
            <a:r>
              <a:rPr lang="en-US" altLang="ko-KR" dirty="0" smtClean="0"/>
              <a:t>Test </a:t>
            </a:r>
            <a:r>
              <a:rPr lang="en-US" altLang="ko-KR" dirty="0" smtClean="0"/>
              <a:t>(One-way ANOVA)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4293096"/>
            <a:ext cx="8291264" cy="1955304"/>
          </a:xfrm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smtClean="0"/>
              <a:t>P-value </a:t>
            </a:r>
            <a:r>
              <a:rPr lang="en-US" altLang="ko-KR" sz="2000" dirty="0" smtClean="0"/>
              <a:t>&lt; 0.05</a:t>
            </a:r>
          </a:p>
          <a:p>
            <a:r>
              <a:rPr lang="ko-KR" altLang="en-US" sz="2000" dirty="0" smtClean="0"/>
              <a:t>연도에 따른 취학률에 차이가 없다는 </a:t>
            </a:r>
            <a:r>
              <a:rPr lang="ko-KR" altLang="en-US" sz="2000" dirty="0" err="1" smtClean="0"/>
              <a:t>귀무가설을</a:t>
            </a: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기각</a:t>
            </a:r>
            <a:r>
              <a:rPr lang="en-US" altLang="ko-KR" sz="2000" dirty="0" smtClean="0"/>
              <a:t>…</a:t>
            </a:r>
          </a:p>
          <a:p>
            <a:r>
              <a:rPr lang="ko-KR" altLang="en-US" sz="2000" dirty="0" smtClean="0"/>
              <a:t>연도에 따라 취학률에 변화가 있었다는 이야기</a:t>
            </a:r>
            <a:r>
              <a:rPr lang="en-US" altLang="ko-KR" sz="2000" dirty="0" smtClean="0"/>
              <a:t>. But, ……</a:t>
            </a:r>
            <a:endParaRPr lang="ko-KR" altLang="en-US" sz="2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35292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Normality? (Q-Q plot)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2348880"/>
            <a:ext cx="828092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827732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611560" y="3501008"/>
            <a:ext cx="8075240" cy="2747392"/>
          </a:xfrm>
        </p:spPr>
        <p:txBody>
          <a:bodyPr/>
          <a:lstStyle/>
          <a:p>
            <a:r>
              <a:rPr lang="en-US" altLang="ko-KR" dirty="0" smtClean="0"/>
              <a:t>H0 : Residual has normality.</a:t>
            </a:r>
          </a:p>
          <a:p>
            <a:r>
              <a:rPr lang="en-US" altLang="ko-KR" dirty="0" smtClean="0"/>
              <a:t>P-value &lt; 0.05</a:t>
            </a:r>
          </a:p>
          <a:p>
            <a:r>
              <a:rPr lang="ko-KR" altLang="en-US" dirty="0" err="1" smtClean="0"/>
              <a:t>잔차가</a:t>
            </a:r>
            <a:r>
              <a:rPr lang="ko-KR" altLang="en-US" dirty="0" smtClean="0"/>
              <a:t> 정규분포를 따른다는 가정을 위배 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정확한 결과를 위해 분포가정을 하지 않는 다른 검정절차가 필요 </a:t>
            </a:r>
            <a:r>
              <a:rPr lang="en-US" altLang="ko-KR" dirty="0" smtClean="0"/>
              <a:t>~~!!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20480" cy="177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Kruskal</a:t>
            </a:r>
            <a:r>
              <a:rPr lang="en-US" altLang="ko-KR" dirty="0" smtClean="0"/>
              <a:t>-Wallis test </a:t>
            </a:r>
            <a:br>
              <a:rPr lang="en-US" altLang="ko-KR" dirty="0" smtClean="0"/>
            </a:br>
            <a:r>
              <a:rPr lang="en-US" altLang="ko-KR" dirty="0" smtClean="0"/>
              <a:t>(Nonparametric method)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933056"/>
            <a:ext cx="8219256" cy="2315344"/>
          </a:xfrm>
        </p:spPr>
        <p:txBody>
          <a:bodyPr/>
          <a:lstStyle/>
          <a:p>
            <a:r>
              <a:rPr lang="en-US" altLang="ko-KR" dirty="0" smtClean="0"/>
              <a:t>P-value &lt; 0.05</a:t>
            </a:r>
          </a:p>
          <a:p>
            <a:r>
              <a:rPr lang="ko-KR" altLang="en-US" dirty="0" smtClean="0"/>
              <a:t>일원배치법의 결과와 같은 결과를 제시함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연도에 따라 취학률은 변화했다는 이야기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시대에 따른 </a:t>
            </a:r>
            <a:r>
              <a:rPr lang="en-US" altLang="ko-KR" dirty="0" smtClean="0"/>
              <a:t>trend</a:t>
            </a:r>
            <a:r>
              <a:rPr lang="ko-KR" altLang="en-US" dirty="0" smtClean="0"/>
              <a:t>는 고정되어있지 않고 변화한다는 주장에 대한 근거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722137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460851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908720"/>
            <a:ext cx="3672408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  Question </a:t>
            </a:r>
            <a:r>
              <a:rPr lang="en-US" altLang="ko-KR" dirty="0" smtClean="0"/>
              <a:t>2 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지역에 </a:t>
            </a:r>
            <a:r>
              <a:rPr lang="ko-KR" altLang="en-US" dirty="0" smtClean="0"/>
              <a:t>따른 격차가 존재한다는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</a:t>
            </a:r>
            <a:r>
              <a:rPr lang="ko-KR" altLang="en-US" dirty="0" smtClean="0"/>
              <a:t>이야기가 </a:t>
            </a:r>
            <a:r>
              <a:rPr lang="ko-KR" altLang="en-US" dirty="0" smtClean="0"/>
              <a:t>있는데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</a:t>
            </a:r>
            <a:r>
              <a:rPr lang="ko-KR" altLang="en-US" dirty="0" smtClean="0"/>
              <a:t>과연 </a:t>
            </a:r>
            <a:r>
              <a:rPr lang="ko-KR" altLang="en-US" dirty="0" smtClean="0"/>
              <a:t>그 타당성은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ko-KR" altLang="en-US" sz="2400" dirty="0" smtClean="0"/>
              <a:t>초등학교 취학률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-&gt; </a:t>
            </a:r>
            <a:r>
              <a:rPr lang="ko-KR" altLang="en-US" sz="2400" dirty="0" smtClean="0">
                <a:solidFill>
                  <a:schemeClr val="accent1"/>
                </a:solidFill>
              </a:rPr>
              <a:t>취학대상자</a:t>
            </a:r>
            <a:r>
              <a:rPr lang="ko-KR" altLang="en-US" sz="2400" dirty="0" smtClean="0"/>
              <a:t>는 적령아동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유예 및 </a:t>
            </a:r>
            <a:r>
              <a:rPr lang="ko-KR" altLang="en-US" sz="2400" dirty="0" err="1" smtClean="0"/>
              <a:t>과령아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조기입학 신청자를 합하여 </a:t>
            </a:r>
            <a:r>
              <a:rPr lang="ko-KR" altLang="en-US" sz="2400" dirty="0" smtClean="0"/>
              <a:t>구하고 </a:t>
            </a:r>
            <a:r>
              <a:rPr lang="ko-KR" altLang="en-US" sz="24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취학자</a:t>
            </a:r>
            <a:r>
              <a:rPr lang="ko-KR" altLang="en-US" sz="2400" dirty="0" err="1" smtClean="0"/>
              <a:t>는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이러한 아동들 중 실제로 입학한 인원들과 질병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발육부진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그리고 가사사정 등의 개인적인 사정으로 인한 인원들까지 </a:t>
            </a:r>
            <a:r>
              <a:rPr lang="ko-KR" altLang="en-US" sz="2400" dirty="0" smtClean="0"/>
              <a:t>고려하여 합산함</a:t>
            </a:r>
            <a:r>
              <a:rPr lang="en-US" altLang="ko-KR" sz="2400" dirty="0" smtClean="0"/>
              <a:t>.</a:t>
            </a:r>
          </a:p>
          <a:p>
            <a:pPr>
              <a:buNone/>
            </a:pPr>
            <a:r>
              <a:rPr lang="en-US" altLang="ko-KR" sz="2400" dirty="0" smtClean="0"/>
              <a:t>  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      </a:t>
            </a:r>
            <a:r>
              <a:rPr lang="ko-KR" altLang="en-US" sz="2400" dirty="0" smtClean="0"/>
              <a:t>취학률은 </a:t>
            </a:r>
            <a:r>
              <a:rPr lang="ko-KR" altLang="en-US" sz="2400" dirty="0" smtClean="0"/>
              <a:t>취학자의 값을 취학대상자로 나누고 </a:t>
            </a:r>
            <a:r>
              <a:rPr lang="en-US" altLang="ko-KR" sz="2400" dirty="0" smtClean="0"/>
              <a:t>100</a:t>
            </a:r>
            <a:r>
              <a:rPr lang="ko-KR" altLang="en-US" sz="2400" dirty="0" smtClean="0"/>
              <a:t>을 곱하여 산정됨</a:t>
            </a:r>
            <a:r>
              <a:rPr lang="en-US" altLang="ko-KR" sz="2400" dirty="0" smtClean="0"/>
              <a:t>. ( </a:t>
            </a:r>
            <a:r>
              <a:rPr lang="ko-KR" altLang="en-US" sz="2400" dirty="0" err="1" smtClean="0"/>
              <a:t>취학자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취학대상자 </a:t>
            </a:r>
            <a:r>
              <a:rPr lang="en-US" altLang="ko-KR" sz="2400" dirty="0" smtClean="0"/>
              <a:t>x 100)</a:t>
            </a:r>
            <a:endParaRPr lang="en-US" altLang="ko-KR" sz="2400" dirty="0" smtClean="0"/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출처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서울특별시 교육청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845828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000132"/>
          </a:xfrm>
        </p:spPr>
        <p:txBody>
          <a:bodyPr/>
          <a:lstStyle/>
          <a:p>
            <a:r>
              <a:rPr lang="en-US" altLang="ko-KR" dirty="0" err="1" smtClean="0"/>
              <a:t>Boxplot</a:t>
            </a:r>
            <a:r>
              <a:rPr lang="en-US" altLang="ko-KR" dirty="0" smtClean="0"/>
              <a:t> (</a:t>
            </a:r>
            <a:r>
              <a:rPr lang="ko-KR" altLang="en-US" dirty="0" smtClean="0"/>
              <a:t>자치구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395536" y="4941168"/>
            <a:ext cx="8291264" cy="1307232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000" dirty="0" smtClean="0"/>
              <a:t>&gt; </a:t>
            </a:r>
            <a:r>
              <a:rPr lang="en-US" altLang="ko-KR" sz="2000" dirty="0" err="1" smtClean="0"/>
              <a:t>boxplot</a:t>
            </a:r>
            <a:r>
              <a:rPr lang="en-US" altLang="ko-KR" sz="2000" dirty="0" smtClean="0"/>
              <a:t>(percent~region1,data=</a:t>
            </a:r>
            <a:r>
              <a:rPr lang="en-US" altLang="ko-KR" sz="2000" dirty="0" err="1" smtClean="0"/>
              <a:t>final,col</a:t>
            </a:r>
            <a:r>
              <a:rPr lang="en-US" altLang="ko-KR" sz="2000" dirty="0" smtClean="0"/>
              <a:t>=“</a:t>
            </a:r>
            <a:r>
              <a:rPr lang="en-US" altLang="ko-KR" sz="2000" dirty="0" err="1" smtClean="0"/>
              <a:t>yellow",main</a:t>
            </a:r>
            <a:r>
              <a:rPr lang="en-US" altLang="ko-KR" sz="2000" dirty="0" smtClean="0"/>
              <a:t>="</a:t>
            </a:r>
            <a:r>
              <a:rPr lang="en-US" altLang="ko-KR" sz="2000" dirty="0" err="1" smtClean="0"/>
              <a:t>Boxplot</a:t>
            </a:r>
            <a:r>
              <a:rPr lang="en-US" altLang="ko-KR" sz="2000" dirty="0" smtClean="0"/>
              <a:t> for percent by region1",xlab=“</a:t>
            </a:r>
            <a:r>
              <a:rPr lang="ko-KR" altLang="en-US" sz="2000" dirty="0" smtClean="0"/>
              <a:t>자치구</a:t>
            </a:r>
            <a:r>
              <a:rPr lang="en-US" altLang="ko-KR" sz="2000" dirty="0" smtClean="0"/>
              <a:t>",</a:t>
            </a:r>
            <a:r>
              <a:rPr lang="en-US" altLang="ko-KR" sz="2000" dirty="0" err="1" smtClean="0"/>
              <a:t>ylab</a:t>
            </a:r>
            <a:r>
              <a:rPr lang="en-US" altLang="ko-KR" sz="2000" dirty="0" smtClean="0"/>
              <a:t>="</a:t>
            </a:r>
            <a:r>
              <a:rPr lang="ko-KR" altLang="en-US" sz="2000" dirty="0" smtClean="0"/>
              <a:t>취학률</a:t>
            </a:r>
            <a:r>
              <a:rPr lang="en-US" altLang="ko-KR" sz="2000" dirty="0" smtClean="0"/>
              <a:t>")</a:t>
            </a:r>
          </a:p>
          <a:p>
            <a:r>
              <a:rPr lang="ko-KR" altLang="en-US" sz="2000" dirty="0" smtClean="0"/>
              <a:t>자치구에  따른 취학률의 차이가 크지 않다고 주장하기에는 무리라고 여겨짐</a:t>
            </a:r>
            <a:r>
              <a:rPr lang="en-US" altLang="ko-KR" sz="2000" dirty="0" smtClean="0"/>
              <a:t>. </a:t>
            </a:r>
          </a:p>
          <a:p>
            <a:r>
              <a:rPr lang="ko-KR" altLang="en-US" sz="2000" dirty="0" smtClean="0"/>
              <a:t>특별히 강남구와 용산구는 다른 지역에 비해 취학률이 두드러지게 낮음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352928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6786578" y="3071810"/>
            <a:ext cx="571504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214414" y="3071810"/>
            <a:ext cx="581028" cy="723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Test(One-way ANOVA)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3645024"/>
            <a:ext cx="8363272" cy="2603376"/>
          </a:xfrm>
        </p:spPr>
        <p:txBody>
          <a:bodyPr/>
          <a:lstStyle/>
          <a:p>
            <a:r>
              <a:rPr lang="en-US" altLang="ko-KR" dirty="0" smtClean="0"/>
              <a:t>P-value &lt; 0.05</a:t>
            </a:r>
          </a:p>
          <a:p>
            <a:r>
              <a:rPr lang="ko-KR" altLang="en-US" dirty="0" smtClean="0"/>
              <a:t>자치구에 따른 취학률의 차이는 유의한 것으로 보임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 아래 단위인 동은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1484784"/>
            <a:ext cx="7778971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Test(One-way ANOVA)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3573016"/>
            <a:ext cx="8219256" cy="2675384"/>
          </a:xfrm>
        </p:spPr>
        <p:txBody>
          <a:bodyPr/>
          <a:lstStyle/>
          <a:p>
            <a:r>
              <a:rPr lang="en-US" altLang="ko-KR" dirty="0" smtClean="0"/>
              <a:t>P-value &lt; 0.05</a:t>
            </a:r>
          </a:p>
          <a:p>
            <a:r>
              <a:rPr lang="ko-KR" altLang="en-US" dirty="0" smtClean="0"/>
              <a:t>자치구와 마찬가지로 동에 따른 취학률도 차이가 있다는 결과</a:t>
            </a:r>
            <a:r>
              <a:rPr lang="en-US" altLang="ko-KR" dirty="0" smtClean="0"/>
              <a:t>. But…….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484784"/>
            <a:ext cx="704831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Normality?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484784"/>
            <a:ext cx="658153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1"/>
            <a:ext cx="8136904" cy="4112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Normality?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680937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05038"/>
            <a:ext cx="8280920" cy="417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388843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00808"/>
            <a:ext cx="424847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Shapiro-</a:t>
            </a:r>
            <a:r>
              <a:rPr lang="en-US" altLang="ko-KR" dirty="0" err="1" smtClean="0"/>
              <a:t>Wilk</a:t>
            </a:r>
            <a:r>
              <a:rPr lang="en-US" altLang="ko-KR" dirty="0" smtClean="0"/>
              <a:t> normality test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5157192"/>
            <a:ext cx="8219256" cy="1091208"/>
          </a:xfrm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모두 </a:t>
            </a:r>
            <a:r>
              <a:rPr lang="ko-KR" altLang="en-US" dirty="0" err="1" smtClean="0"/>
              <a:t>잔차의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정규성이</a:t>
            </a:r>
            <a:r>
              <a:rPr lang="ko-KR" altLang="en-US" dirty="0" smtClean="0"/>
              <a:t> 위배된다는 결과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문제점 보완을 위해 </a:t>
            </a:r>
            <a:r>
              <a:rPr lang="ko-KR" altLang="en-US" dirty="0" smtClean="0">
                <a:solidFill>
                  <a:srgbClr val="FFC000"/>
                </a:solidFill>
              </a:rPr>
              <a:t>분포무관 </a:t>
            </a:r>
            <a:r>
              <a:rPr lang="ko-KR" altLang="en-US" dirty="0" err="1" smtClean="0">
                <a:solidFill>
                  <a:srgbClr val="FFC000"/>
                </a:solidFill>
              </a:rPr>
              <a:t>검정법</a:t>
            </a:r>
            <a:r>
              <a:rPr lang="ko-KR" altLang="en-US" dirty="0" err="1" smtClean="0"/>
              <a:t>이</a:t>
            </a:r>
            <a:r>
              <a:rPr lang="ko-KR" altLang="en-US" dirty="0" smtClean="0"/>
              <a:t>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0648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Kruskal</a:t>
            </a:r>
            <a:r>
              <a:rPr lang="en-US" altLang="ko-KR" dirty="0" smtClean="0"/>
              <a:t>-Wallis test </a:t>
            </a:r>
            <a:br>
              <a:rPr lang="en-US" altLang="ko-KR" dirty="0" smtClean="0"/>
            </a:br>
            <a:r>
              <a:rPr lang="en-US" altLang="ko-KR" dirty="0" smtClean="0"/>
              <a:t>(Nonparametric method)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4365104"/>
            <a:ext cx="8363272" cy="1883296"/>
          </a:xfrm>
        </p:spPr>
        <p:txBody>
          <a:bodyPr>
            <a:normAutofit fontScale="775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최종결론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취학률이 자치구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동에 따라서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격차가 </a:t>
            </a:r>
            <a:r>
              <a:rPr lang="ko-KR" altLang="en-US" dirty="0" smtClean="0"/>
              <a:t>유의하게 존재한다고 말할 수 있다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지역 </a:t>
            </a:r>
            <a:r>
              <a:rPr lang="ko-KR" altLang="en-US" dirty="0" smtClean="0"/>
              <a:t>간의 불균형을 최소화하기 위한 서울시의 노력이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필요할 </a:t>
            </a:r>
            <a:r>
              <a:rPr lang="ko-KR" altLang="en-US" dirty="0" smtClean="0"/>
              <a:t>것으로 보임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712879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   Question </a:t>
            </a:r>
            <a:r>
              <a:rPr lang="en-US" altLang="ko-KR" dirty="0" smtClean="0"/>
              <a:t>3 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우리나라의 </a:t>
            </a:r>
            <a:r>
              <a:rPr lang="ko-KR" altLang="en-US" dirty="0" smtClean="0"/>
              <a:t>시민권을 </a:t>
            </a:r>
            <a:r>
              <a:rPr lang="ko-KR" altLang="en-US" dirty="0" smtClean="0"/>
              <a:t>얻은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외국인의 </a:t>
            </a:r>
            <a:r>
              <a:rPr lang="ko-KR" altLang="en-US" dirty="0" smtClean="0"/>
              <a:t>자녀도 의무교육 </a:t>
            </a:r>
            <a:r>
              <a:rPr lang="ko-KR" altLang="en-US" dirty="0" smtClean="0"/>
              <a:t>대상자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인데 </a:t>
            </a:r>
            <a:r>
              <a:rPr lang="ko-KR" altLang="en-US" dirty="0" smtClean="0"/>
              <a:t>과연 영주권을 취득한 외국인수가 취학률에 영향을 미칠까</a:t>
            </a:r>
            <a:r>
              <a:rPr lang="en-US" altLang="ko-KR" dirty="0" smtClean="0"/>
              <a:t>?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그리고 </a:t>
            </a:r>
            <a:r>
              <a:rPr lang="ko-KR" altLang="en-US" dirty="0" smtClean="0"/>
              <a:t>제 나이에 입학하지 못한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미취학 </a:t>
            </a:r>
            <a:r>
              <a:rPr lang="ko-KR" altLang="en-US" dirty="0" err="1" smtClean="0"/>
              <a:t>아동수에</a:t>
            </a:r>
            <a:r>
              <a:rPr lang="ko-KR" altLang="en-US" dirty="0" smtClean="0"/>
              <a:t> 대해서는 과연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809111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260648"/>
            <a:ext cx="427547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212976"/>
            <a:ext cx="441755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443483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642674"/>
            <a:ext cx="3821410" cy="380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18366"/>
          </a:xfrm>
        </p:spPr>
        <p:txBody>
          <a:bodyPr/>
          <a:lstStyle/>
          <a:p>
            <a:r>
              <a:rPr lang="en-US" altLang="ko-KR" dirty="0" smtClean="0"/>
              <a:t>Plot(foreign)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28737"/>
            <a:ext cx="583264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92375"/>
            <a:ext cx="8496943" cy="403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04052"/>
          </a:xfrm>
        </p:spPr>
        <p:txBody>
          <a:bodyPr/>
          <a:lstStyle/>
          <a:p>
            <a:r>
              <a:rPr lang="en-US" altLang="ko-KR" dirty="0" smtClean="0"/>
              <a:t>Plot(</a:t>
            </a:r>
            <a:r>
              <a:rPr lang="en-US" altLang="ko-KR" dirty="0" err="1" smtClean="0"/>
              <a:t>noenter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57298"/>
            <a:ext cx="599673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9500"/>
            <a:ext cx="8424936" cy="4103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46928"/>
          </a:xfrm>
        </p:spPr>
        <p:txBody>
          <a:bodyPr/>
          <a:lstStyle/>
          <a:p>
            <a:r>
              <a:rPr lang="en-US" altLang="ko-KR" dirty="0" smtClean="0"/>
              <a:t>Multiple regression analysis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259632" y="1484784"/>
            <a:ext cx="6384202" cy="507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071570"/>
          </a:xfrm>
        </p:spPr>
        <p:txBody>
          <a:bodyPr/>
          <a:lstStyle/>
          <a:p>
            <a:r>
              <a:rPr lang="en-US" altLang="ko-KR" dirty="0" smtClean="0"/>
              <a:t>ANOVA table</a:t>
            </a:r>
            <a:endParaRPr lang="ko-KR" altLang="en-US" dirty="0"/>
          </a:p>
        </p:txBody>
      </p:sp>
      <p:sp>
        <p:nvSpPr>
          <p:cNvPr id="7" name="내용 개체 틀 3"/>
          <p:cNvSpPr>
            <a:spLocks noGrp="1"/>
          </p:cNvSpPr>
          <p:nvPr>
            <p:ph sz="half" idx="2"/>
          </p:nvPr>
        </p:nvSpPr>
        <p:spPr>
          <a:xfrm>
            <a:off x="142844" y="4429132"/>
            <a:ext cx="8219256" cy="1811288"/>
          </a:xfrm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외국인수와 </a:t>
            </a:r>
            <a:r>
              <a:rPr lang="ko-KR" altLang="en-US" dirty="0" smtClean="0"/>
              <a:t>미취학 </a:t>
            </a:r>
            <a:r>
              <a:rPr lang="ko-KR" altLang="en-US" dirty="0" err="1" smtClean="0"/>
              <a:t>아동수</a:t>
            </a:r>
            <a:r>
              <a:rPr lang="ko-KR" altLang="en-US" dirty="0" smtClean="0"/>
              <a:t> 모두 취학률에 </a:t>
            </a:r>
            <a:r>
              <a:rPr lang="ko-KR" altLang="en-US" dirty="0" smtClean="0"/>
              <a:t>유의한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   영향을 </a:t>
            </a:r>
            <a:r>
              <a:rPr lang="ko-KR" altLang="en-US" dirty="0" smtClean="0"/>
              <a:t>끼치는 것으로 나타남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</a:t>
            </a:r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또한 </a:t>
            </a:r>
            <a:r>
              <a:rPr lang="ko-KR" altLang="en-US" dirty="0" smtClean="0"/>
              <a:t> 교호작용도 </a:t>
            </a:r>
            <a:r>
              <a:rPr lang="ko-KR" altLang="en-US" dirty="0" smtClean="0"/>
              <a:t>존재하는 것으로 보임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412776"/>
            <a:ext cx="6016182" cy="315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46928"/>
          </a:xfrm>
        </p:spPr>
        <p:txBody>
          <a:bodyPr/>
          <a:lstStyle/>
          <a:p>
            <a:r>
              <a:rPr lang="en-US" altLang="ko-KR" dirty="0" smtClean="0"/>
              <a:t>Correlation test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3717032"/>
            <a:ext cx="8291264" cy="2531368"/>
          </a:xfrm>
        </p:spPr>
        <p:txBody>
          <a:bodyPr/>
          <a:lstStyle/>
          <a:p>
            <a:r>
              <a:rPr lang="ko-KR" altLang="en-US" dirty="0" smtClean="0"/>
              <a:t>영주권 취득한 외국인수와 미취학 </a:t>
            </a:r>
            <a:r>
              <a:rPr lang="ko-KR" altLang="en-US" dirty="0" err="1" smtClean="0"/>
              <a:t>아동수</a:t>
            </a:r>
            <a:r>
              <a:rPr lang="ko-KR" altLang="en-US" dirty="0" smtClean="0"/>
              <a:t> 사이에 상관관계가 존재하는 것으로 보여짐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 의무교육 대상자인 영주권 외국인의 자녀들이 우리나라의 초등학교에 입학을 하는 일이 거의 없기 때문인 것으로 판단됨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5904656" cy="223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18366"/>
          </a:xfrm>
        </p:spPr>
        <p:txBody>
          <a:bodyPr/>
          <a:lstStyle/>
          <a:p>
            <a:r>
              <a:rPr lang="en-US" altLang="ko-KR" dirty="0" smtClean="0"/>
              <a:t>Plot and regression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57298"/>
            <a:ext cx="683620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708275"/>
            <a:ext cx="8352928" cy="381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46928"/>
          </a:xfrm>
        </p:spPr>
        <p:txBody>
          <a:bodyPr/>
          <a:lstStyle/>
          <a:p>
            <a:r>
              <a:rPr lang="en-US" altLang="ko-KR" dirty="0" smtClean="0"/>
              <a:t>Plot and regression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4725144"/>
            <a:ext cx="8359080" cy="1573635"/>
          </a:xfrm>
        </p:spPr>
        <p:txBody>
          <a:bodyPr>
            <a:normAutofit fontScale="775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회귀식이 </a:t>
            </a:r>
            <a:r>
              <a:rPr lang="ko-KR" altLang="en-US" dirty="0" err="1" smtClean="0"/>
              <a:t>유의하다는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음의 상관관계</a:t>
            </a:r>
            <a:r>
              <a:rPr lang="en-US" altLang="ko-KR" dirty="0" smtClean="0"/>
              <a:t>)…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다중공선성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Multicollinearity</a:t>
            </a:r>
            <a:r>
              <a:rPr lang="en-US" altLang="ko-KR" dirty="0" smtClean="0"/>
              <a:t> problem) </a:t>
            </a:r>
            <a:r>
              <a:rPr lang="ko-KR" altLang="en-US" dirty="0" smtClean="0"/>
              <a:t>문제가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있을 </a:t>
            </a:r>
            <a:r>
              <a:rPr lang="ko-KR" altLang="en-US" dirty="0" smtClean="0"/>
              <a:t>수 있으니 분석 시 주의할 </a:t>
            </a:r>
            <a:r>
              <a:rPr lang="ko-KR" altLang="en-US" dirty="0" smtClean="0"/>
              <a:t>필요하다</a:t>
            </a:r>
            <a:r>
              <a:rPr lang="en-US" altLang="ko-KR" dirty="0" smtClean="0"/>
              <a:t>~~!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7488832" cy="33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232680"/>
          </a:xfrm>
        </p:spPr>
        <p:txBody>
          <a:bodyPr/>
          <a:lstStyle/>
          <a:p>
            <a:r>
              <a:rPr lang="en-US" altLang="ko-KR" dirty="0" smtClean="0"/>
              <a:t>Next week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142844" y="1722437"/>
            <a:ext cx="4000528" cy="4525963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PCA(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주성분 분석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개의 설명변수들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자치구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년도 제외</a:t>
            </a:r>
            <a:r>
              <a:rPr lang="en-US" altLang="ko-KR" dirty="0" smtClean="0"/>
              <a:t>) </a:t>
            </a:r>
            <a:r>
              <a:rPr lang="ko-KR" altLang="en-US" dirty="0" smtClean="0"/>
              <a:t>중 많은 정보를 포함하고 있다고 여겨지는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변수를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선택된 </a:t>
            </a:r>
            <a:r>
              <a:rPr lang="ko-KR" altLang="en-US" dirty="0" smtClean="0"/>
              <a:t>변수들과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취학률간의 </a:t>
            </a:r>
            <a:r>
              <a:rPr lang="ko-KR" altLang="en-US" dirty="0" smtClean="0"/>
              <a:t>관계를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나무모형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통해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다시 </a:t>
            </a:r>
            <a:r>
              <a:rPr lang="ko-KR" altLang="en-US" dirty="0" smtClean="0"/>
              <a:t>한번 살펴볼 예정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1785926"/>
            <a:ext cx="4257676" cy="4429156"/>
          </a:xfrm>
          <a:prstGeom prst="rect">
            <a:avLst/>
          </a:prstGeom>
          <a:noFill/>
          <a:ln w="88900">
            <a:gradFill>
              <a:gsLst>
                <a:gs pos="0">
                  <a:srgbClr val="CCCCFF"/>
                </a:gs>
                <a:gs pos="17999">
                  <a:srgbClr val="99CCFF"/>
                </a:gs>
                <a:gs pos="36000">
                  <a:srgbClr val="9966FF"/>
                </a:gs>
                <a:gs pos="61000">
                  <a:srgbClr val="CC99FF"/>
                </a:gs>
                <a:gs pos="82001">
                  <a:srgbClr val="99CCFF"/>
                </a:gs>
                <a:gs pos="100000">
                  <a:srgbClr val="CCCCF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78478"/>
            <a:ext cx="4038600" cy="301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492896"/>
            <a:ext cx="410445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6000" dirty="0" smtClean="0"/>
              <a:t>      </a:t>
            </a:r>
            <a:r>
              <a:rPr lang="en-US" altLang="ko-KR" sz="6000" dirty="0" smtClean="0"/>
              <a:t>      </a:t>
            </a:r>
            <a:r>
              <a:rPr lang="en-US" altLang="ko-KR" sz="8000" dirty="0" smtClean="0"/>
              <a:t>The End~~!!</a:t>
            </a:r>
            <a:endParaRPr lang="ko-KR" alt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1844824"/>
            <a:ext cx="4038600" cy="4248472"/>
          </a:xfrm>
          <a:prstGeom prst="rect">
            <a:avLst/>
          </a:prstGeom>
          <a:noFill/>
          <a:ln w="88900">
            <a:gradFill>
              <a:gsLst>
                <a:gs pos="0">
                  <a:srgbClr val="CCCCFF"/>
                </a:gs>
                <a:gs pos="17999">
                  <a:srgbClr val="99CCFF"/>
                </a:gs>
                <a:gs pos="36000">
                  <a:srgbClr val="9966FF"/>
                </a:gs>
                <a:gs pos="61000">
                  <a:srgbClr val="CC99FF"/>
                </a:gs>
                <a:gs pos="82001">
                  <a:srgbClr val="99CCFF"/>
                </a:gs>
                <a:gs pos="100000">
                  <a:srgbClr val="CCCCF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2000</a:t>
            </a:r>
            <a:r>
              <a:rPr lang="ko-KR" altLang="en-US" dirty="0" smtClean="0"/>
              <a:t>년대 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초반 </a:t>
            </a:r>
            <a:r>
              <a:rPr lang="en-US" altLang="ko-KR" dirty="0" smtClean="0"/>
              <a:t>issue : </a:t>
            </a:r>
            <a:r>
              <a:rPr lang="ko-KR" altLang="en-US" dirty="0" smtClean="0"/>
              <a:t>조기입학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년대 </a:t>
            </a:r>
            <a:r>
              <a:rPr lang="ko-KR" altLang="en-US" dirty="0" smtClean="0"/>
              <a:t> 중</a:t>
            </a:r>
            <a:r>
              <a:rPr lang="en-US" altLang="ko-KR" dirty="0" smtClean="0"/>
              <a:t>,</a:t>
            </a:r>
            <a:r>
              <a:rPr lang="ko-KR" altLang="en-US" dirty="0" smtClean="0"/>
              <a:t>후반 </a:t>
            </a:r>
            <a:r>
              <a:rPr lang="en-US" altLang="ko-KR" dirty="0" smtClean="0"/>
              <a:t>issue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입학유예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(But </a:t>
            </a:r>
            <a:r>
              <a:rPr lang="ko-KR" altLang="en-US" dirty="0" smtClean="0"/>
              <a:t>현재 </a:t>
            </a:r>
            <a:r>
              <a:rPr lang="ko-KR" altLang="en-US" dirty="0" smtClean="0"/>
              <a:t>적정나이입학 </a:t>
            </a:r>
            <a:r>
              <a:rPr lang="en-US" altLang="ko-KR" dirty="0" smtClean="0"/>
              <a:t>…)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http://www.ggilbo.com/news/articleView.html?idxno=110954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데이터의 특성을 반영해 적절하다고 여겨지는 변수를 </a:t>
            </a:r>
            <a:r>
              <a:rPr lang="ko-KR" altLang="en-US" sz="2800" dirty="0" smtClean="0"/>
              <a:t>추가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추가변수 </a:t>
            </a:r>
            <a:r>
              <a:rPr lang="en-US" altLang="ko-KR" sz="2800" dirty="0" smtClean="0"/>
              <a:t>: economy(</a:t>
            </a:r>
            <a:r>
              <a:rPr lang="ko-KR" altLang="en-US" sz="2800" dirty="0" smtClean="0"/>
              <a:t>경제활동인구</a:t>
            </a:r>
            <a:r>
              <a:rPr lang="en-US" altLang="ko-KR" sz="2800" dirty="0" smtClean="0"/>
              <a:t>) , foreign(</a:t>
            </a:r>
            <a:r>
              <a:rPr lang="ko-KR" altLang="en-US" sz="2800" dirty="0" smtClean="0"/>
              <a:t>영주권 취득한 외국인수</a:t>
            </a:r>
            <a:r>
              <a:rPr lang="en-US" altLang="ko-KR" sz="2800" dirty="0" smtClean="0"/>
              <a:t>) </a:t>
            </a:r>
            <a:r>
              <a:rPr lang="en-US" altLang="ko-KR" sz="2800" dirty="0" smtClean="0"/>
              <a:t>,</a:t>
            </a:r>
            <a:r>
              <a:rPr lang="en-US" altLang="ko-KR" sz="2800" dirty="0" err="1" smtClean="0"/>
              <a:t>noenter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미취학 </a:t>
            </a:r>
            <a:r>
              <a:rPr lang="ko-KR" altLang="en-US" sz="2800" dirty="0" err="1" smtClean="0"/>
              <a:t>아동수</a:t>
            </a:r>
            <a:r>
              <a:rPr lang="en-US" altLang="ko-KR" sz="2800" dirty="0" smtClean="0"/>
              <a:t>) 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err="1" smtClean="0"/>
              <a:t>p.s</a:t>
            </a:r>
            <a:r>
              <a:rPr lang="en-US" altLang="ko-KR" sz="2800" dirty="0" smtClean="0"/>
              <a:t> </a:t>
            </a:r>
            <a:r>
              <a:rPr lang="en-US" altLang="ko-KR" sz="2800" dirty="0" smtClean="0">
                <a:sym typeface="Wingdings" pitchFamily="2" charset="2"/>
              </a:rPr>
              <a:t> </a:t>
            </a:r>
            <a:r>
              <a:rPr lang="ko-KR" altLang="en-US" sz="2800" dirty="0" smtClean="0">
                <a:sym typeface="Wingdings" pitchFamily="2" charset="2"/>
              </a:rPr>
              <a:t>조기입학자의 경우도 생각을 했지만 데이터의 시기가 </a:t>
            </a:r>
            <a:r>
              <a:rPr lang="en-US" altLang="ko-KR" sz="2800" dirty="0" smtClean="0">
                <a:sym typeface="Wingdings" pitchFamily="2" charset="2"/>
              </a:rPr>
              <a:t>2000</a:t>
            </a:r>
            <a:r>
              <a:rPr lang="ko-KR" altLang="en-US" sz="2800" dirty="0" smtClean="0">
                <a:sym typeface="Wingdings" pitchFamily="2" charset="2"/>
              </a:rPr>
              <a:t>년도 중</a:t>
            </a:r>
            <a:r>
              <a:rPr lang="en-US" altLang="ko-KR" sz="2800" dirty="0" smtClean="0">
                <a:sym typeface="Wingdings" pitchFamily="2" charset="2"/>
              </a:rPr>
              <a:t>,</a:t>
            </a:r>
            <a:r>
              <a:rPr lang="ko-KR" altLang="en-US" sz="2800" dirty="0" smtClean="0">
                <a:sym typeface="Wingdings" pitchFamily="2" charset="2"/>
              </a:rPr>
              <a:t>후반이므로 생략하기로 결정</a:t>
            </a:r>
            <a:r>
              <a:rPr lang="en-US" altLang="ko-KR" sz="2800" dirty="0" smtClean="0">
                <a:sym typeface="Wingdings" pitchFamily="2" charset="2"/>
              </a:rPr>
              <a:t>…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4824"/>
            <a:ext cx="4257676" cy="4320479"/>
          </a:xfrm>
          <a:prstGeom prst="rect">
            <a:avLst/>
          </a:prstGeom>
          <a:noFill/>
          <a:ln w="88900">
            <a:gradFill>
              <a:gsLst>
                <a:gs pos="0">
                  <a:srgbClr val="CCCCFF"/>
                </a:gs>
                <a:gs pos="17999">
                  <a:srgbClr val="99CCFF"/>
                </a:gs>
                <a:gs pos="36000">
                  <a:srgbClr val="9966FF"/>
                </a:gs>
                <a:gs pos="61000">
                  <a:srgbClr val="CC99FF"/>
                </a:gs>
                <a:gs pos="82001">
                  <a:srgbClr val="99CCFF"/>
                </a:gs>
                <a:gs pos="100000">
                  <a:srgbClr val="CCCCF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786314" y="1722437"/>
            <a:ext cx="3900486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면밀한 </a:t>
            </a:r>
            <a:r>
              <a:rPr lang="ko-KR" altLang="en-US" sz="2400" dirty="0" smtClean="0"/>
              <a:t>분석을</a:t>
            </a:r>
            <a:endParaRPr lang="en-US" altLang="ko-KR" sz="2400" dirty="0" smtClean="0"/>
          </a:p>
          <a:p>
            <a:pPr>
              <a:buNone/>
            </a:pPr>
            <a:r>
              <a:rPr lang="ko-KR" altLang="en-US" sz="2400" dirty="0" smtClean="0"/>
              <a:t> </a:t>
            </a:r>
            <a:r>
              <a:rPr lang="ko-KR" altLang="en-US" sz="2400" dirty="0" smtClean="0"/>
              <a:t>위한 </a:t>
            </a:r>
            <a:r>
              <a:rPr lang="ko-KR" altLang="en-US" sz="2400" dirty="0" smtClean="0"/>
              <a:t>데이터 세밀화</a:t>
            </a:r>
            <a:r>
              <a:rPr lang="en-US" altLang="ko-KR" sz="2400" dirty="0" smtClean="0"/>
              <a:t>~!</a:t>
            </a: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( </a:t>
            </a:r>
            <a:r>
              <a:rPr lang="ko-KR" altLang="en-US" sz="2400" dirty="0" smtClean="0"/>
              <a:t>자치구별로 </a:t>
            </a:r>
            <a:r>
              <a:rPr lang="ko-KR" altLang="en-US" sz="2400" dirty="0" smtClean="0"/>
              <a:t>구별되어 </a:t>
            </a:r>
            <a:r>
              <a:rPr lang="ko-KR" altLang="en-US" sz="2400" dirty="0" smtClean="0"/>
              <a:t>있던 </a:t>
            </a:r>
            <a:r>
              <a:rPr lang="ko-KR" altLang="en-US" sz="2400" dirty="0" smtClean="0"/>
              <a:t>원래의 </a:t>
            </a:r>
            <a:r>
              <a:rPr lang="ko-KR" altLang="en-US" sz="2400" dirty="0" smtClean="0"/>
              <a:t>데이터를 동 별로 </a:t>
            </a:r>
            <a:r>
              <a:rPr lang="ko-KR" altLang="en-US" sz="2400" dirty="0" smtClean="0"/>
              <a:t>다시 나누고 </a:t>
            </a:r>
            <a:r>
              <a:rPr lang="ko-KR" altLang="en-US" sz="2400" dirty="0" smtClean="0"/>
              <a:t>재정렬    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15" y="1357298"/>
            <a:ext cx="8131969" cy="509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Correction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sz="4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Target variable : percent(</a:t>
            </a:r>
            <a:r>
              <a:rPr lang="ko-KR" alt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서울시 초등학교 취학률</a:t>
            </a:r>
            <a:r>
              <a:rPr lang="en-US" altLang="ko-KR" sz="4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pPr>
              <a:buNone/>
            </a:pPr>
            <a:r>
              <a:rPr lang="en-US" altLang="ko-KR" dirty="0" smtClean="0"/>
              <a:t>Explanatory variables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percent(</a:t>
            </a:r>
            <a:r>
              <a:rPr lang="ko-KR" altLang="en-US" dirty="0" smtClean="0"/>
              <a:t>취학률</a:t>
            </a:r>
            <a:r>
              <a:rPr lang="en-US" altLang="ko-KR" dirty="0" smtClean="0"/>
              <a:t>)          region1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자치구</a:t>
            </a:r>
            <a:r>
              <a:rPr lang="en-US" altLang="ko-KR" dirty="0" smtClean="0"/>
              <a:t>)      </a:t>
            </a:r>
            <a:r>
              <a:rPr lang="en-US" altLang="ko-KR" dirty="0" smtClean="0"/>
              <a:t>   </a:t>
            </a:r>
          </a:p>
          <a:p>
            <a:r>
              <a:rPr lang="en-US" altLang="ko-KR" dirty="0" smtClean="0"/>
              <a:t> region2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</a:t>
            </a:r>
            <a:r>
              <a:rPr lang="en-US" altLang="ko-KR" dirty="0" smtClean="0"/>
              <a:t>)                    year</a:t>
            </a:r>
            <a:r>
              <a:rPr lang="en-US" altLang="ko-KR" dirty="0" smtClean="0"/>
              <a:t>(</a:t>
            </a:r>
            <a:r>
              <a:rPr lang="ko-KR" altLang="en-US" dirty="0" smtClean="0"/>
              <a:t>년도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vaccine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주요전염병 예방접종 실적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r>
              <a:rPr lang="en-US" altLang="ko-KR" dirty="0" err="1" smtClean="0"/>
              <a:t>oneparents</a:t>
            </a:r>
            <a:r>
              <a:rPr lang="en-US" altLang="ko-KR" dirty="0" smtClean="0"/>
              <a:t> (</a:t>
            </a:r>
            <a:r>
              <a:rPr lang="ko-KR" altLang="en-US" dirty="0" err="1" smtClean="0"/>
              <a:t>한부모</a:t>
            </a:r>
            <a:r>
              <a:rPr lang="ko-KR" altLang="en-US" dirty="0" smtClean="0"/>
              <a:t> 가족 </a:t>
            </a:r>
            <a:r>
              <a:rPr lang="ko-KR" altLang="en-US" dirty="0" smtClean="0"/>
              <a:t>가구수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household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소년소녀 가장수</a:t>
            </a:r>
            <a:r>
              <a:rPr lang="en-US" altLang="ko-KR" dirty="0" smtClean="0"/>
              <a:t>)           nurture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보육 </a:t>
            </a:r>
            <a:r>
              <a:rPr lang="ko-KR" altLang="en-US" dirty="0" err="1" smtClean="0"/>
              <a:t>시설수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parking(</a:t>
            </a:r>
            <a:r>
              <a:rPr lang="ko-KR" altLang="en-US" dirty="0" smtClean="0"/>
              <a:t>주차장 수</a:t>
            </a:r>
            <a:r>
              <a:rPr lang="en-US" altLang="ko-KR" dirty="0" smtClean="0"/>
              <a:t>)                               hospital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병원 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score(</a:t>
            </a:r>
            <a:r>
              <a:rPr lang="ko-KR" altLang="en-US" dirty="0" smtClean="0"/>
              <a:t>보행환경 만족도</a:t>
            </a:r>
            <a:r>
              <a:rPr lang="en-US" altLang="ko-KR" dirty="0" smtClean="0"/>
              <a:t>)                     tubercle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결핵환자수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basic(</a:t>
            </a:r>
            <a:r>
              <a:rPr lang="ko-KR" altLang="en-US" dirty="0" err="1" smtClean="0"/>
              <a:t>기초생활수급자</a:t>
            </a:r>
            <a:r>
              <a:rPr lang="en-US" altLang="ko-KR" dirty="0" smtClean="0"/>
              <a:t>)                       infect</a:t>
            </a:r>
            <a:r>
              <a:rPr lang="en-US" altLang="ko-KR" dirty="0" smtClean="0"/>
              <a:t>(</a:t>
            </a:r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school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초등학교 수</a:t>
            </a:r>
            <a:r>
              <a:rPr lang="en-US" altLang="ko-KR" dirty="0" smtClean="0"/>
              <a:t>)                              violence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가정폭력발생수</a:t>
            </a:r>
            <a:r>
              <a:rPr lang="en-US" altLang="ko-KR" dirty="0" smtClean="0"/>
              <a:t>)                </a:t>
            </a:r>
          </a:p>
          <a:p>
            <a:r>
              <a:rPr lang="en-US" altLang="ko-KR" dirty="0" smtClean="0"/>
              <a:t>economy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경제활동인구</a:t>
            </a:r>
            <a:r>
              <a:rPr lang="en-US" altLang="ko-KR" dirty="0" smtClean="0"/>
              <a:t>)                    </a:t>
            </a:r>
            <a:r>
              <a:rPr lang="en-US" altLang="ko-KR" dirty="0" err="1" smtClean="0"/>
              <a:t>roadkill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어린이 교통사고 사고율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foreign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영주권 취득한 외국인수</a:t>
            </a:r>
            <a:r>
              <a:rPr lang="en-US" altLang="ko-KR" dirty="0" smtClean="0"/>
              <a:t>)  </a:t>
            </a:r>
          </a:p>
          <a:p>
            <a:r>
              <a:rPr lang="en-US" altLang="ko-KR" dirty="0" err="1" smtClean="0"/>
              <a:t>noenter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미취학 </a:t>
            </a:r>
            <a:r>
              <a:rPr lang="ko-KR" altLang="en-US" dirty="0" err="1" smtClean="0"/>
              <a:t>아동수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열정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광선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519</TotalTime>
  <Words>688</Words>
  <Application>Microsoft Office PowerPoint</Application>
  <PresentationFormat>화면 슬라이드 쇼(4:3)</PresentationFormat>
  <Paragraphs>128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열정</vt:lpstr>
      <vt:lpstr>Final Project (Week 2)</vt:lpstr>
      <vt:lpstr>Correction</vt:lpstr>
      <vt:lpstr>Correction</vt:lpstr>
      <vt:lpstr>Correction</vt:lpstr>
      <vt:lpstr>Correction</vt:lpstr>
      <vt:lpstr>Correction</vt:lpstr>
      <vt:lpstr>Correction</vt:lpstr>
      <vt:lpstr>Correction</vt:lpstr>
      <vt:lpstr>Correction</vt:lpstr>
      <vt:lpstr>           Analysis 1</vt:lpstr>
      <vt:lpstr>                    Question 1 :            연도에 따라 취학률은              변화가 있었을까? </vt:lpstr>
      <vt:lpstr>슬라이드 12</vt:lpstr>
      <vt:lpstr>Boxplot </vt:lpstr>
      <vt:lpstr>Test (One-way ANOVA)</vt:lpstr>
      <vt:lpstr>Normality? (Q-Q plot)</vt:lpstr>
      <vt:lpstr>Shapiro-Wilk normality test</vt:lpstr>
      <vt:lpstr>Kruskal-Wallis test  (Nonparametric method)</vt:lpstr>
      <vt:lpstr>슬라이드 18</vt:lpstr>
      <vt:lpstr>                                Question 2 :     지역에 따른 격차가 존재한다는                  이야기가 있는데                  과연 그 타당성은? </vt:lpstr>
      <vt:lpstr>슬라이드 20</vt:lpstr>
      <vt:lpstr>Boxplot (자치구)</vt:lpstr>
      <vt:lpstr>Test(One-way ANOVA)</vt:lpstr>
      <vt:lpstr>Test(One-way ANOVA)</vt:lpstr>
      <vt:lpstr>Normality?</vt:lpstr>
      <vt:lpstr>Normality?</vt:lpstr>
      <vt:lpstr>Shapiro-Wilk normality test</vt:lpstr>
      <vt:lpstr>Shapiro-Wilk normality test</vt:lpstr>
      <vt:lpstr>Kruskal-Wallis test  (Nonparametric method)</vt:lpstr>
      <vt:lpstr>                                Question 3 :   우리나라의 시민권을 얻은  외국인의 자녀도 의무교육 대상자 인데 과연 영주권을 취득한 외국인수가 취학률에 영향을 미칠까?   그리고 제 나이에 입학하지 못한  미취학 아동수에 대해서는 과연?</vt:lpstr>
      <vt:lpstr>  </vt:lpstr>
      <vt:lpstr>슬라이드 31</vt:lpstr>
      <vt:lpstr>Plot(foreign)</vt:lpstr>
      <vt:lpstr>Plot(noenter)</vt:lpstr>
      <vt:lpstr>Multiple regression analysis</vt:lpstr>
      <vt:lpstr>ANOVA table</vt:lpstr>
      <vt:lpstr>Correlation test</vt:lpstr>
      <vt:lpstr>Plot and regression</vt:lpstr>
      <vt:lpstr>Plot and regression</vt:lpstr>
      <vt:lpstr>Next week</vt:lpstr>
      <vt:lpstr>                    The End~~!!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(Week 2)</dc:title>
  <dc:creator>user</dc:creator>
  <cp:lastModifiedBy>user</cp:lastModifiedBy>
  <cp:revision>60</cp:revision>
  <dcterms:created xsi:type="dcterms:W3CDTF">2013-11-02T05:12:27Z</dcterms:created>
  <dcterms:modified xsi:type="dcterms:W3CDTF">2013-11-03T14:15:55Z</dcterms:modified>
</cp:coreProperties>
</file>